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1"/>
  </p:notesMasterIdLst>
  <p:handoutMasterIdLst>
    <p:handoutMasterId r:id="rId22"/>
  </p:handoutMasterIdLst>
  <p:sldIdLst>
    <p:sldId id="303" r:id="rId5"/>
    <p:sldId id="333" r:id="rId6"/>
    <p:sldId id="320" r:id="rId7"/>
    <p:sldId id="324" r:id="rId8"/>
    <p:sldId id="325" r:id="rId9"/>
    <p:sldId id="307" r:id="rId10"/>
    <p:sldId id="327" r:id="rId11"/>
    <p:sldId id="309" r:id="rId12"/>
    <p:sldId id="332" r:id="rId13"/>
    <p:sldId id="331" r:id="rId14"/>
    <p:sldId id="329" r:id="rId15"/>
    <p:sldId id="311" r:id="rId16"/>
    <p:sldId id="328" r:id="rId17"/>
    <p:sldId id="323" r:id="rId18"/>
    <p:sldId id="313" r:id="rId19"/>
    <p:sldId id="330" r:id="rId2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32B816-5A88-4720-88D1-741D4C7DFA3F}" v="1" dt="2020-10-09T12:58:51.416"/>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71" d="100"/>
          <a:sy n="71" d="100"/>
        </p:scale>
        <p:origin x="1068"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4432B816-5A88-4720-88D1-741D4C7DFA3F}"/>
    <pc:docChg chg="custSel modMainMaster">
      <pc:chgData name="Thomas Tovinger" userId="d52090d9-82c6-45ae-b052-95c46e96cc30" providerId="ADAL" clId="{4432B816-5A88-4720-88D1-741D4C7DFA3F}" dt="2020-10-09T12:58:51.588" v="1" actId="27636"/>
      <pc:docMkLst>
        <pc:docMk/>
      </pc:docMkLst>
      <pc:sldMasterChg chg="modSldLayout">
        <pc:chgData name="Thomas Tovinger" userId="d52090d9-82c6-45ae-b052-95c46e96cc30" providerId="ADAL" clId="{4432B816-5A88-4720-88D1-741D4C7DFA3F}" dt="2020-10-09T12:58:51.588" v="1" actId="27636"/>
        <pc:sldMasterMkLst>
          <pc:docMk/>
          <pc:sldMasterMk cId="0" sldId="2147483729"/>
        </pc:sldMasterMkLst>
        <pc:sldLayoutChg chg="modSp">
          <pc:chgData name="Thomas Tovinger" userId="d52090d9-82c6-45ae-b052-95c46e96cc30" providerId="ADAL" clId="{4432B816-5A88-4720-88D1-741D4C7DFA3F}" dt="2020-10-09T12:58:51.588" v="1" actId="27636"/>
          <pc:sldLayoutMkLst>
            <pc:docMk/>
            <pc:sldMasterMk cId="0" sldId="2147483729"/>
            <pc:sldLayoutMk cId="3028227776" sldId="2147484519"/>
          </pc:sldLayoutMkLst>
          <pc:spChg chg="mod">
            <ac:chgData name="Thomas Tovinger" userId="d52090d9-82c6-45ae-b052-95c46e96cc30" providerId="ADAL" clId="{4432B816-5A88-4720-88D1-741D4C7DFA3F}" dt="2020-10-09T12:58:51.588" v="1" actId="27636"/>
            <ac:spMkLst>
              <pc:docMk/>
              <pc:sldMasterMk cId="0" sldId="2147483729"/>
              <pc:sldLayoutMk cId="3028227776" sldId="2147484519"/>
              <ac:spMk id="7" creationId="{8255F33A-85B0-4D94-8EB9-5536B827820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10/9/2020</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10/9/2020</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033837" cy="284163"/>
          </a:xfrm>
          <a:prstGeom prst="rect">
            <a:avLst/>
          </a:prstGeom>
          <a:noFill/>
        </p:spPr>
        <p:txBody>
          <a:bodyPr anchor="ctr">
            <a:normAutofit/>
          </a:bodyPr>
          <a:lstStyle/>
          <a:p>
            <a:pPr>
              <a:defRPr/>
            </a:pPr>
            <a:r>
              <a:rPr lang="en-GB" spc="300" dirty="0">
                <a:solidFill>
                  <a:schemeClr val="bg1"/>
                </a:solidFill>
              </a:rPr>
              <a:t> </a:t>
            </a:r>
            <a:r>
              <a:rPr lang="en-GB" spc="300" dirty="0"/>
              <a:t>SA5#133e E-meeting 12-21 October 2020</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3913" cy="338138"/>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0"/>
            <a:ext cx="4033837" cy="296863"/>
          </a:xfrm>
          <a:prstGeom prst="rect">
            <a:avLst/>
          </a:prstGeom>
          <a:noFill/>
        </p:spPr>
        <p:txBody>
          <a:bodyPr anchor="ctr">
            <a:normAutofit/>
          </a:bodyPr>
          <a:lstStyle/>
          <a:p>
            <a:pPr>
              <a:defRPr/>
            </a:pPr>
            <a:r>
              <a:rPr lang="en-GB" spc="300" dirty="0">
                <a:solidFill>
                  <a:schemeClr val="bg1"/>
                </a:solidFill>
              </a:rPr>
              <a:t> </a:t>
            </a:r>
            <a:r>
              <a:rPr lang="en-GB" spc="300" dirty="0"/>
              <a:t>SA5#133e E-meeting 12-21 October 2020</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3913" cy="215900"/>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466344" y="2691533"/>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SA5#133e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S5-205002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Process(5)</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approvals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group email approval, it is recommended to </a:t>
            </a:r>
            <a:r>
              <a:rPr lang="en-US" altLang="zh-CN" sz="1400" b="1" kern="0" dirty="0">
                <a:latin typeface="Calibri"/>
              </a:rPr>
              <a:t>keep the comments table separate for each </a:t>
            </a:r>
            <a:r>
              <a:rPr lang="en-US" altLang="zh-CN" sz="1400" b="1" kern="0" dirty="0" err="1">
                <a:latin typeface="Calibri"/>
              </a:rPr>
              <a:t>tdoc</a:t>
            </a:r>
            <a:endParaRPr lang="en-US" altLang="zh-CN" sz="1400" b="1" kern="0" dirty="0">
              <a:latin typeface="Calibri"/>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&lt;Tdoc-1&gt;: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69448" y="5343343"/>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&lt;Tdoc-2&gt;: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nvGraphicFramePr>
        <p:xfrm>
          <a:off x="577842" y="5546711"/>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(6)</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approvals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highlight>
                  <a:srgbClr val="FFFF00"/>
                </a:highlight>
              </a:rPr>
              <a:t>Conclusions will </a:t>
            </a:r>
            <a:r>
              <a:rPr lang="en-GB" sz="1600" b="1" u="sng" dirty="0">
                <a:highlight>
                  <a:srgbClr val="FFFF00"/>
                </a:highlight>
              </a:rPr>
              <a:t>not</a:t>
            </a:r>
            <a:r>
              <a:rPr lang="en-GB" sz="1600" b="1" dirty="0">
                <a:highlight>
                  <a:srgbClr val="FFFF00"/>
                </a:highlight>
              </a:rPr>
              <a:t> be declared in each thread but be shown in intermediate and final distributions of the “OAM chair notes and conclusions” (also including </a:t>
            </a:r>
            <a:r>
              <a:rPr lang="en-GB" altLang="en-US" sz="1600" b="1" dirty="0">
                <a:highlight>
                  <a:srgbClr val="FFFF00"/>
                </a:highlight>
              </a:rPr>
              <a:t>agenda 2-5) </a:t>
            </a:r>
            <a:r>
              <a:rPr lang="en-GB" sz="1600" b="1" dirty="0">
                <a:highlight>
                  <a:srgbClr val="FFFF00"/>
                </a:highlight>
              </a:rPr>
              <a:t> and the “CH Agenda &amp; Time plan”.</a:t>
            </a:r>
            <a:r>
              <a:rPr lang="en-GB" sz="1600" b="1" dirty="0">
                <a:highlight>
                  <a:srgbClr val="00FFFF"/>
                </a:highlight>
              </a:rPr>
              <a:t> </a:t>
            </a:r>
          </a:p>
          <a:p>
            <a:pPr lvl="3">
              <a:defRPr/>
            </a:pPr>
            <a:r>
              <a:rPr lang="en-GB" sz="1600" dirty="0"/>
              <a:t>Contributions can be provided with final conclusion before the “last comment deadline”: See OAM Process and CH Process slides below.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15.00-17.00 CEST</a:t>
            </a:r>
          </a:p>
          <a:p>
            <a:pPr lvl="3"/>
            <a:r>
              <a:rPr lang="en-GB" altLang="en-US" sz="1600" dirty="0"/>
              <a:t>MCC or Chair/VC will set up each call depending on which web/audio conference tool is used.</a:t>
            </a:r>
          </a:p>
          <a:p>
            <a:pPr lvl="3"/>
            <a:r>
              <a:rPr lang="en-GB" sz="1600" b="1" dirty="0">
                <a:highlight>
                  <a:srgbClr val="FFFF00"/>
                </a:highlight>
              </a:rPr>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Closing SA5 plenary (conf. call):</a:t>
            </a:r>
          </a:p>
          <a:p>
            <a:pPr lvl="3"/>
            <a:r>
              <a:rPr lang="en-GB" altLang="en-US" sz="1600" dirty="0">
                <a:highlight>
                  <a:srgbClr val="FFFF00"/>
                </a:highlight>
              </a:rPr>
              <a:t>The objective is to confirm the final status of each Tdoc.</a:t>
            </a:r>
          </a:p>
          <a:p>
            <a:pPr lvl="3"/>
            <a:r>
              <a:rPr lang="en-GB" altLang="en-US" sz="1600" b="1" dirty="0">
                <a:highlight>
                  <a:srgbClr val="FF00FF"/>
                </a:highlight>
              </a:rPr>
              <a:t>Note: </a:t>
            </a:r>
            <a:r>
              <a:rPr lang="en-GB" altLang="en-US" sz="1600" dirty="0">
                <a:highlight>
                  <a:srgbClr val="FF00FF"/>
                </a:highlight>
              </a:rPr>
              <a:t>Reporting the status and completion rate of each WI/SI in OAM and CH, as well as updating the target date if needed, will be done offline by the rapporteurs and leaders after the meeting.</a:t>
            </a:r>
            <a:endParaRPr lang="en-GB" altLang="en-US" sz="1600" dirty="0">
              <a:solidFill>
                <a:srgbClr val="FF0000"/>
              </a:solidFill>
              <a:highlight>
                <a:srgbClr val="FF00FF"/>
              </a:highlight>
            </a:endParaRPr>
          </a:p>
          <a:p>
            <a:pPr lvl="3"/>
            <a:r>
              <a:rPr lang="en-GB" altLang="en-US" sz="1600" dirty="0"/>
              <a:t>SA5 Closing Plenary Agenda will be organized in the following order:</a:t>
            </a:r>
          </a:p>
          <a:p>
            <a:pPr lvl="4"/>
            <a:r>
              <a:rPr lang="en-GB" altLang="en-US" dirty="0"/>
              <a:t>SA5 Plenary level topics </a:t>
            </a:r>
          </a:p>
          <a:p>
            <a:pPr lvl="4"/>
            <a:r>
              <a:rPr lang="en-GB" altLang="en-US" dirty="0"/>
              <a:t>CH topics</a:t>
            </a:r>
          </a:p>
          <a:p>
            <a:pPr lvl="4"/>
            <a:r>
              <a:rPr lang="en-GB" altLang="en-US" dirty="0"/>
              <a:t>OAM topics</a:t>
            </a:r>
          </a:p>
          <a:p>
            <a:pPr lvl="3"/>
            <a:endParaRPr lang="en-GB" altLang="en-US" sz="1800" dirty="0"/>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“chairman notes” capturing key output so far. </a:t>
            </a:r>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highlight>
                  <a:srgbClr val="FFFF00"/>
                </a:highlight>
              </a:rPr>
              <a:t>Revised </a:t>
            </a:r>
            <a:r>
              <a:rPr lang="en-GB" altLang="en-US" sz="1600" dirty="0" err="1">
                <a:highlight>
                  <a:srgbClr val="FFFF00"/>
                </a:highlight>
              </a:rPr>
              <a:t>Tdoc</a:t>
            </a:r>
            <a:r>
              <a:rPr lang="en-GB" altLang="en-US" sz="1600" dirty="0">
                <a:highlight>
                  <a:srgbClr val="FFFF00"/>
                </a:highlight>
              </a:rPr>
              <a:t>#  for </a:t>
            </a:r>
            <a:r>
              <a:rPr lang="en-US" altLang="en-US" sz="1600" dirty="0">
                <a:highlight>
                  <a:srgbClr val="FFFF00"/>
                </a:highlight>
              </a:rPr>
              <a:t>a</a:t>
            </a:r>
            <a:r>
              <a:rPr lang="en-GB" altLang="en-US" sz="1600" dirty="0" err="1">
                <a:highlight>
                  <a:srgbClr val="FFFF00"/>
                </a:highlight>
              </a:rPr>
              <a:t>pproved</a:t>
            </a:r>
            <a:r>
              <a:rPr lang="en-GB" altLang="en-US" sz="1600" dirty="0">
                <a:highlight>
                  <a:srgbClr val="FFFF00"/>
                </a:highlight>
              </a:rPr>
              <a:t> </a:t>
            </a:r>
            <a:r>
              <a:rPr lang="en-GB" altLang="en-US" sz="1600" dirty="0" err="1">
                <a:highlight>
                  <a:srgbClr val="FFFF00"/>
                </a:highlight>
              </a:rPr>
              <a:t>Tdocs</a:t>
            </a:r>
            <a:r>
              <a:rPr lang="en-GB" altLang="en-US" sz="1600" dirty="0">
                <a:highlight>
                  <a:srgbClr val="FFFF00"/>
                </a:highlight>
              </a:rPr>
              <a:t> will be allocated by the VC and the author will upload the final version in Inbox.</a:t>
            </a:r>
            <a:r>
              <a:rPr lang="en-GB" altLang="en-US" sz="1600" b="1" dirty="0">
                <a:highlight>
                  <a:srgbClr val="FFFF00"/>
                </a:highlight>
              </a:rPr>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US" altLang="en-US" sz="1600" dirty="0">
                <a:solidFill>
                  <a:srgbClr val="00B0F0"/>
                </a:solidFill>
              </a:rPr>
              <a:t>Friday 16 Oct 19.00 CEST</a:t>
            </a:r>
            <a:endParaRPr lang="en-GB" altLang="en-US" sz="1600" dirty="0">
              <a:solidFill>
                <a:srgbClr val="FF0000"/>
              </a:solidFill>
            </a:endParaRPr>
          </a:p>
          <a:p>
            <a:pPr lvl="3">
              <a:defRPr/>
            </a:pPr>
            <a:r>
              <a:rPr lang="en-GB" altLang="en-US" sz="1600" dirty="0"/>
              <a:t>All final Tdoc versions shall be uploaded by </a:t>
            </a:r>
            <a:r>
              <a:rPr lang="en-US" altLang="en-US" sz="1600" dirty="0">
                <a:solidFill>
                  <a:srgbClr val="00B0F0"/>
                </a:solidFill>
              </a:rPr>
              <a:t>Friday 16 Oct 15.00 CEST</a:t>
            </a:r>
            <a:endParaRPr lang="en-GB" altLang="en-US" sz="1600" dirty="0">
              <a:solidFill>
                <a:srgbClr val="FF0000"/>
              </a:solidFill>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These documents will also capture </a:t>
            </a:r>
            <a:r>
              <a:rPr lang="en-GB" altLang="en-US" sz="1600" dirty="0"/>
              <a:t>all conclusions. Final versions shall be uploaded before the closing plenary, and a merged </a:t>
            </a:r>
            <a:r>
              <a:rPr lang="en-GB" sz="1600" dirty="0"/>
              <a:t>version will be produced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b="1" dirty="0"/>
              <a:t>The Chair/VC will give out a new Tdoc# for each ‘revised and approved’ Tdoc. </a:t>
            </a:r>
            <a:r>
              <a:rPr lang="en-GB" altLang="en-US" sz="1600" dirty="0"/>
              <a:t>If a Tdoc is not approved, the original Tdoc is Noted (or Not pursued) and no new Tdoc# will be allocated.</a:t>
            </a:r>
          </a:p>
          <a:p>
            <a:pPr lvl="3">
              <a:defRPr/>
            </a:pPr>
            <a:r>
              <a:rPr lang="en-GB" sz="1600" dirty="0"/>
              <a:t>For each Tdoc,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objection</a:t>
            </a:r>
            <a:r>
              <a:rPr lang="en-GB" sz="1600" dirty="0">
                <a:highlight>
                  <a:srgbClr val="FFFF00"/>
                </a:highlight>
              </a:rPr>
              <a:t> </a:t>
            </a:r>
            <a:r>
              <a:rPr lang="en-GB" sz="1600" dirty="0"/>
              <a:t>in the email thread during that time window. </a:t>
            </a:r>
            <a:r>
              <a:rPr lang="en-GB" sz="1600" b="1" dirty="0"/>
              <a:t>If no objections are received after last revision upload and before deadline for last comments, we conclude that the document is agreed/approved. In this case, editorial modifications are still allowed to be included in the final version if the group agrees.</a:t>
            </a:r>
            <a:r>
              <a:rPr lang="en-GB" sz="1600" b="1" dirty="0">
                <a:highlight>
                  <a:srgbClr val="FFFF00"/>
                </a:highlight>
              </a:rPr>
              <a:t> </a:t>
            </a:r>
            <a:endParaRPr lang="en-GB" altLang="en-US" sz="1600" b="1" dirty="0">
              <a:highlight>
                <a:srgbClr val="FFFF00"/>
              </a:highlight>
            </a:endParaRPr>
          </a:p>
          <a:p>
            <a:pPr lvl="3">
              <a:defRPr/>
            </a:pPr>
            <a:r>
              <a:rPr lang="en-GB" altLang="en-US" sz="1600" b="1" dirty="0">
                <a:highlight>
                  <a:srgbClr val="FFFF00"/>
                </a:highlight>
              </a:rPr>
              <a:t>Final version of all revised and approved Tdoc</a:t>
            </a:r>
            <a:r>
              <a:rPr lang="en-US" altLang="zh-CN" sz="1600" b="1" dirty="0">
                <a:highlight>
                  <a:srgbClr val="FFFF00"/>
                </a:highlight>
              </a:rPr>
              <a:t>s</a:t>
            </a:r>
            <a:r>
              <a:rPr lang="en-GB" altLang="en-US" sz="1600" b="1" dirty="0">
                <a:highlight>
                  <a:srgbClr val="FFFF00"/>
                </a:highlight>
              </a:rPr>
              <a:t> shall be uploaded by the author to the Inbox</a:t>
            </a:r>
            <a:r>
              <a:rPr lang="en-GB" altLang="en-US" sz="1600" dirty="0"/>
              <a:t> folder (not the Drafts folder) by the end of the meeting. </a:t>
            </a:r>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instructions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FF00FF"/>
                </a:highlight>
                <a:latin typeface="Arial" panose="020B0604020202020204" pitchFamily="34" charset="0"/>
                <a:cs typeface="Arial" panose="020B0604020202020204" pitchFamily="34" charset="0"/>
              </a:rPr>
              <a:t>purple</a:t>
            </a:r>
            <a:r>
              <a:rPr lang="en-US" altLang="en-US" sz="1600" i="1" dirty="0">
                <a:highlight>
                  <a:srgbClr val="00FFFF"/>
                </a:highlight>
                <a:latin typeface="Arial" panose="020B0604020202020204" pitchFamily="34" charset="0"/>
                <a:cs typeface="Arial" panose="020B0604020202020204" pitchFamily="34" charset="0"/>
              </a:rPr>
              <a:t> </a:t>
            </a:r>
          </a:p>
          <a:p>
            <a:r>
              <a:rPr lang="en-GB" altLang="en-US" sz="1600" i="1" dirty="0"/>
              <a:t>Bla</a:t>
            </a:r>
            <a:r>
              <a:rPr lang="en-GB" altLang="en-US" sz="1600" i="1" dirty="0">
                <a:latin typeface="Arial" panose="020B0604020202020204" pitchFamily="34" charset="0"/>
                <a:cs typeface="Arial" panose="020B0604020202020204" pitchFamily="34" charset="0"/>
              </a:rPr>
              <a:t>ck font throughout this document indicates the generic part of the process</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S5-205000.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12 to 21 October </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err="1"/>
              <a:t>Tdoc</a:t>
            </a:r>
            <a:r>
              <a:rPr lang="en-US" altLang="en-US" sz="1800" dirty="0"/>
              <a:t> submission: </a:t>
            </a:r>
            <a:r>
              <a:rPr lang="en-GB" altLang="en-US" sz="1800" dirty="0">
                <a:solidFill>
                  <a:srgbClr val="00B0F0"/>
                </a:solidFill>
              </a:rPr>
              <a:t>Friday </a:t>
            </a:r>
            <a:r>
              <a:rPr lang="en-US" altLang="en-US" sz="1800" dirty="0">
                <a:solidFill>
                  <a:srgbClr val="00B0F0"/>
                </a:solidFill>
              </a:rPr>
              <a:t>2 Oct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altLang="en-US" sz="1800" dirty="0">
                <a:solidFill>
                  <a:srgbClr val="00B0F0"/>
                </a:solidFill>
              </a:rPr>
              <a:t>Monday 5 Oct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12 Oct </a:t>
            </a:r>
            <a:r>
              <a:rPr lang="en-US" altLang="en-US" sz="2000" dirty="0">
                <a:solidFill>
                  <a:srgbClr val="00B0F0"/>
                </a:solidFill>
              </a:rPr>
              <a:t>09:00 CEST</a:t>
            </a:r>
          </a:p>
          <a:p>
            <a:pPr lvl="1"/>
            <a:r>
              <a:rPr lang="en-US" altLang="en-US" sz="2000" dirty="0"/>
              <a:t>Closing SA5 plenary (conf. call) </a:t>
            </a:r>
            <a:r>
              <a:rPr lang="en-US" altLang="en-US" sz="2000" dirty="0">
                <a:solidFill>
                  <a:srgbClr val="00B0F0"/>
                </a:solidFill>
              </a:rPr>
              <a:t>Wednesday 21 Oct </a:t>
            </a:r>
            <a:r>
              <a:rPr lang="en-US" altLang="en-US" sz="2000" dirty="0">
                <a:solidFill>
                  <a:srgbClr val="00B0F0"/>
                </a:solidFill>
                <a:highlight>
                  <a:srgbClr val="FFFF00"/>
                </a:highlight>
              </a:rPr>
              <a:t>15:00-18:00</a:t>
            </a:r>
            <a:r>
              <a:rPr lang="en-US" altLang="en-US" sz="2000" dirty="0">
                <a:solidFill>
                  <a:srgbClr val="00B0F0"/>
                </a:solidFill>
              </a:rPr>
              <a:t> CEST</a:t>
            </a:r>
            <a:endParaRPr lang="en-US" altLang="en-US" sz="2000" dirty="0">
              <a:highlight>
                <a:srgbClr val="FF3300"/>
              </a:highlight>
            </a:endParaRPr>
          </a:p>
          <a:p>
            <a:pPr lvl="1"/>
            <a:r>
              <a:rPr lang="en-GB" sz="2000" dirty="0"/>
              <a:t>All final Tdoc versions shall be uploaded by </a:t>
            </a:r>
            <a:r>
              <a:rPr lang="en-US" altLang="en-US" sz="2000" dirty="0">
                <a:solidFill>
                  <a:srgbClr val="00B0F0"/>
                </a:solidFill>
              </a:rPr>
              <a:t>Wed. 21 Oct </a:t>
            </a:r>
            <a:r>
              <a:rPr lang="en-GB" sz="2000" dirty="0">
                <a:solidFill>
                  <a:srgbClr val="00B0F0"/>
                </a:solidFill>
              </a:rPr>
              <a:t>18:00 CEST.</a:t>
            </a:r>
            <a:endParaRPr lang="en-US" altLang="en-US" sz="2000" dirty="0">
              <a:solidFill>
                <a:srgbClr val="00B0F0"/>
              </a:solidFill>
            </a:endParaRPr>
          </a:p>
          <a:p>
            <a:pPr lvl="1"/>
            <a:r>
              <a:rPr lang="en-US" altLang="en-US" sz="2000" dirty="0"/>
              <a:t>End of E-meeting: </a:t>
            </a:r>
            <a:r>
              <a:rPr lang="en-US" altLang="en-US" sz="2000" dirty="0">
                <a:solidFill>
                  <a:srgbClr val="00B0F0"/>
                </a:solidFill>
              </a:rPr>
              <a:t>Wed. 21 Oct </a:t>
            </a:r>
            <a:r>
              <a:rPr lang="en-GB" sz="2000" dirty="0">
                <a:solidFill>
                  <a:srgbClr val="00B0F0"/>
                </a:solidFill>
              </a:rPr>
              <a:t>18:00 CEST</a:t>
            </a:r>
            <a:endParaRPr lang="en-US" altLang="en-US" sz="2000" dirty="0">
              <a:solidFill>
                <a:srgbClr val="00B0F0"/>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12 Oct</a:t>
            </a:r>
            <a:r>
              <a:rPr lang="en-US" altLang="en-US" sz="2000" dirty="0">
                <a:solidFill>
                  <a:srgbClr val="00B0F0"/>
                </a:solidFill>
              </a:rPr>
              <a:t> 09:00 CEST</a:t>
            </a:r>
          </a:p>
          <a:p>
            <a:pPr lvl="1"/>
            <a:r>
              <a:rPr lang="en-US" altLang="en-US" sz="2000" dirty="0"/>
              <a:t>Start of CH E-meeting: </a:t>
            </a:r>
            <a:r>
              <a:rPr lang="en-US" altLang="en-US" sz="2000" dirty="0">
                <a:solidFill>
                  <a:srgbClr val="00B0F0"/>
                </a:solidFill>
              </a:rPr>
              <a:t>Monday </a:t>
            </a:r>
            <a:r>
              <a:rPr lang="sv-SE" altLang="en-US" sz="2000" dirty="0">
                <a:solidFill>
                  <a:srgbClr val="00B0F0"/>
                </a:solidFill>
              </a:rPr>
              <a:t>12 Oct</a:t>
            </a:r>
            <a:r>
              <a:rPr lang="en-US" altLang="en-US" sz="2000" dirty="0">
                <a:solidFill>
                  <a:srgbClr val="00B0F0"/>
                </a:solidFill>
              </a:rPr>
              <a:t> 09:00 CEST</a:t>
            </a:r>
          </a:p>
          <a:p>
            <a:pPr lvl="1"/>
            <a:r>
              <a:rPr lang="en-US" altLang="en-US" sz="2000" dirty="0"/>
              <a:t>Last revision upload: </a:t>
            </a:r>
          </a:p>
          <a:p>
            <a:pPr lvl="2"/>
            <a:r>
              <a:rPr lang="en-US" altLang="en-US" sz="1800" dirty="0">
                <a:solidFill>
                  <a:srgbClr val="00B0F0"/>
                </a:solidFill>
              </a:rPr>
              <a:t>OAM: Tuesday 20 Oct 12:00 CEST</a:t>
            </a:r>
          </a:p>
          <a:p>
            <a:pPr lvl="2"/>
            <a:r>
              <a:rPr lang="en-US" altLang="en-US" sz="1800" dirty="0">
                <a:solidFill>
                  <a:srgbClr val="00B0F0"/>
                </a:solidFill>
              </a:rPr>
              <a:t>CH: Thursday 15 Oct 19:00  CEST</a:t>
            </a:r>
          </a:p>
          <a:p>
            <a:pPr lvl="1"/>
            <a:r>
              <a:rPr lang="en-US" altLang="en-US" sz="2000" dirty="0"/>
              <a:t>Last comments: </a:t>
            </a:r>
          </a:p>
          <a:p>
            <a:pPr lvl="2"/>
            <a:r>
              <a:rPr lang="en-US" altLang="en-US" sz="1800" dirty="0">
                <a:solidFill>
                  <a:srgbClr val="00B0F0"/>
                </a:solidFill>
              </a:rPr>
              <a:t>OAM: Tuesday 20 Oct 23:59 CEST</a:t>
            </a:r>
          </a:p>
          <a:p>
            <a:pPr lvl="2"/>
            <a:r>
              <a:rPr lang="en-US" altLang="en-US" sz="1800" dirty="0">
                <a:solidFill>
                  <a:srgbClr val="00B0F0"/>
                </a:solidFill>
              </a:rPr>
              <a:t>CH: Friday 16 October 8:00 CEST </a:t>
            </a:r>
          </a:p>
          <a:p>
            <a:pPr lvl="1"/>
            <a:r>
              <a:rPr lang="en-US" altLang="en-US" sz="2000" dirty="0"/>
              <a:t>End of OAM E-meeting: </a:t>
            </a:r>
            <a:r>
              <a:rPr lang="en-US" altLang="en-US" sz="2000" dirty="0">
                <a:solidFill>
                  <a:srgbClr val="00B0F0"/>
                </a:solidFill>
              </a:rPr>
              <a:t>Wednesday 21 Oct 14:00 CEST</a:t>
            </a:r>
          </a:p>
          <a:p>
            <a:pPr lvl="1"/>
            <a:r>
              <a:rPr lang="en-US" altLang="en-US" sz="2000" dirty="0"/>
              <a:t>Closing CH Plenary conf call: </a:t>
            </a:r>
            <a:r>
              <a:rPr lang="en-US" altLang="en-US" sz="2000" dirty="0">
                <a:solidFill>
                  <a:srgbClr val="00B0F0"/>
                </a:solidFill>
              </a:rPr>
              <a:t>Friday 16 Oct 15:00-17:00 CEST </a:t>
            </a:r>
          </a:p>
          <a:p>
            <a:pPr lvl="1"/>
            <a:r>
              <a:rPr lang="en-US" altLang="en-US" sz="2000" dirty="0"/>
              <a:t>End of CH E-meeting:</a:t>
            </a:r>
            <a:r>
              <a:rPr lang="en-US" altLang="en-US" sz="2000" dirty="0">
                <a:solidFill>
                  <a:srgbClr val="FF0000"/>
                </a:solidFill>
              </a:rPr>
              <a:t> </a:t>
            </a:r>
            <a:r>
              <a:rPr lang="en-US" altLang="en-US" sz="2000" dirty="0">
                <a:solidFill>
                  <a:srgbClr val="00B0F0"/>
                </a:solidFill>
              </a:rPr>
              <a:t>Friday 16 Oct 17:00 CEST </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802047"/>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contributions (uploaded after the deadline) will not be treated. The only exception to this may be: </a:t>
            </a:r>
            <a:r>
              <a:rPr lang="en-GB" altLang="en-US" sz="1600" dirty="0"/>
              <a:t>a)</a:t>
            </a:r>
            <a:r>
              <a:rPr lang="en-GB" altLang="en-US" sz="1600" b="1" dirty="0"/>
              <a:t> </a:t>
            </a:r>
            <a:r>
              <a:rPr lang="en-GB" altLang="en-US" sz="1600" dirty="0"/>
              <a:t>Stage 3 CRs where corresponding Stage 2 definitions are agreed, b) new contributions agreed to be created in a conf. call during the meeting, c) late incoming LSs or</a:t>
            </a:r>
            <a:r>
              <a:rPr lang="en-GB" altLang="en-US" sz="1600" dirty="0">
                <a:highlight>
                  <a:srgbClr val="FF00FF"/>
                </a:highlight>
              </a:rPr>
              <a:t> d</a:t>
            </a:r>
            <a:r>
              <a:rPr lang="en-GB" altLang="en-US" sz="1600">
                <a:highlight>
                  <a:srgbClr val="FF00FF"/>
                </a:highlight>
              </a:rPr>
              <a:t>) </a:t>
            </a:r>
            <a:r>
              <a:rPr lang="en-GB" altLang="en-US" sz="1600" dirty="0">
                <a:highlight>
                  <a:srgbClr val="FF00FF"/>
                </a:highlight>
              </a:rPr>
              <a:t>CRs </a:t>
            </a:r>
            <a:r>
              <a:rPr lang="en-GB" altLang="en-US" sz="1600">
                <a:highlight>
                  <a:srgbClr val="FF00FF"/>
                </a:highlight>
              </a:rPr>
              <a:t>to </a:t>
            </a:r>
            <a:r>
              <a:rPr lang="en-GB" sz="1600">
                <a:highlight>
                  <a:srgbClr val="FF00FF"/>
                </a:highlight>
              </a:rPr>
              <a:t>correct</a:t>
            </a:r>
            <a:r>
              <a:rPr lang="en-GB" altLang="en-US" sz="1600">
                <a:highlight>
                  <a:srgbClr val="FF00FF"/>
                </a:highlight>
              </a:rPr>
              <a:t> </a:t>
            </a:r>
            <a:r>
              <a:rPr lang="en-GB" altLang="en-US" sz="1600" dirty="0">
                <a:highlight>
                  <a:srgbClr val="FF00FF"/>
                </a:highlight>
              </a:rPr>
              <a:t>CR implementation </a:t>
            </a:r>
            <a:r>
              <a:rPr lang="en-GB" altLang="en-US" sz="1600">
                <a:highlight>
                  <a:srgbClr val="FF00FF"/>
                </a:highlight>
              </a:rPr>
              <a:t>errors</a:t>
            </a:r>
            <a:r>
              <a:rPr lang="en-GB" altLang="en-US" sz="1600" dirty="0">
                <a:highlight>
                  <a:srgbClr val="FF00FF"/>
                </a:highlight>
              </a:rPr>
              <a:t>.</a:t>
            </a:r>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approval</a:t>
            </a:r>
            <a:r>
              <a:rPr lang="en-GB" altLang="en-US" sz="1600" dirty="0"/>
              <a:t> threads </a:t>
            </a:r>
          </a:p>
          <a:p>
            <a:pPr lvl="2"/>
            <a:r>
              <a:rPr lang="en-GB" altLang="en-US" sz="1600" b="1" dirty="0">
                <a:highlight>
                  <a:srgbClr val="FF00FF"/>
                </a:highlight>
              </a:rPr>
              <a:t>All </a:t>
            </a:r>
            <a:r>
              <a:rPr lang="en-GB" sz="1600" b="1" dirty="0">
                <a:highlight>
                  <a:srgbClr val="FF00FF"/>
                </a:highlight>
              </a:rPr>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highlight>
                  <a:srgbClr val="FF00FF"/>
                </a:highlight>
              </a:rPr>
              <a:t>Each email thread is started by the first comment and therefore </a:t>
            </a:r>
            <a:r>
              <a:rPr lang="en-GB" sz="1600" dirty="0">
                <a:highlight>
                  <a:srgbClr val="FF00FF"/>
                </a:highlight>
              </a:rPr>
              <a:t>it is important for the first commenter to use the correct thread title (see slide 8)</a:t>
            </a:r>
            <a:r>
              <a:rPr lang="en-GB" sz="1600" b="1" dirty="0">
                <a:highlight>
                  <a:srgbClr val="FF00FF"/>
                </a:highlight>
              </a:rPr>
              <a:t>. </a:t>
            </a:r>
            <a:endParaRPr lang="en-GB" sz="1600" dirty="0">
              <a:highlight>
                <a:srgbClr val="FF00FF"/>
              </a:highlight>
            </a:endParaRPr>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approvals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highlight>
                  <a:srgbClr val="FFFF00"/>
                </a:highlight>
                <a:ea typeface="宋体" panose="02010600030101010101" pitchFamily="2" charset="-122"/>
              </a:rPr>
              <a:t>A summary of all OAM thread titles is given in the “</a:t>
            </a:r>
            <a:r>
              <a:rPr lang="en-US" altLang="en-US" sz="1600" dirty="0" err="1">
                <a:highlight>
                  <a:srgbClr val="FFFF00"/>
                </a:highlight>
              </a:rPr>
              <a:t>AgendaWithTdocAllocation</a:t>
            </a:r>
            <a:r>
              <a:rPr lang="en-GB" altLang="zh-CN" sz="1600" dirty="0">
                <a:highlight>
                  <a:srgbClr val="FFFF00"/>
                </a:highlight>
                <a:ea typeface="宋体" panose="02010600030101010101" pitchFamily="2" charset="-122"/>
              </a:rPr>
              <a:t>” and the OAM chair notes, and CH thread titles in </a:t>
            </a:r>
            <a:r>
              <a:rPr lang="en-GB" sz="1600" dirty="0">
                <a:highlight>
                  <a:srgbClr val="FFFF00"/>
                </a:highlight>
                <a:ea typeface="宋体" panose="02010600030101010101" pitchFamily="2" charset="-122"/>
              </a:rPr>
              <a:t>the “CH Agenda &amp; Time plan”.</a:t>
            </a:r>
            <a:endParaRPr lang="en-GB" altLang="zh-CN" sz="1600" dirty="0">
              <a:highlight>
                <a:srgbClr val="FFFF00"/>
              </a:highlight>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5527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90290" y="820840"/>
            <a:ext cx="8388350" cy="5487988"/>
          </a:xfrm>
        </p:spPr>
        <p:txBody>
          <a:bodyPr/>
          <a:lstStyle/>
          <a:p>
            <a:pPr lvl="2">
              <a:defRPr/>
            </a:pPr>
            <a:r>
              <a:rPr lang="en-GB" altLang="en-US" sz="1800" dirty="0"/>
              <a:t>Email approvals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TSGS5_133e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approved, a new Tdoc# will be allocated for the final version.</a:t>
            </a:r>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will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r>
              <a:rPr lang="en-GB" sz="1600" dirty="0">
                <a:highlight>
                  <a:srgbClr val="FF00FF"/>
                </a:highlight>
              </a:rPr>
              <a:t>New </a:t>
            </a:r>
            <a:r>
              <a:rPr lang="en-GB" sz="1600" dirty="0" err="1">
                <a:highlight>
                  <a:srgbClr val="FF00FF"/>
                </a:highlight>
              </a:rPr>
              <a:t>tdocs</a:t>
            </a:r>
            <a:r>
              <a:rPr lang="en-GB" sz="1600" dirty="0">
                <a:highlight>
                  <a:srgbClr val="FF00FF"/>
                </a:highlight>
              </a:rPr>
              <a:t> created during the meeting should always have a separate thread, even if they relate to an existing tdoc group, to avoid renaming the thread title.</a:t>
            </a:r>
            <a:endParaRPr lang="en-US" altLang="en-US" sz="1600" dirty="0">
              <a:highlight>
                <a:srgbClr val="FF00FF"/>
              </a:highlight>
            </a:endParaRPr>
          </a:p>
          <a:p>
            <a:pPr lvl="3">
              <a:defRPr/>
            </a:pPr>
            <a:r>
              <a:rPr lang="en-GB" altLang="en-US" sz="1600" b="1" dirty="0">
                <a:highlight>
                  <a:srgbClr val="FF00FF"/>
                </a:highlight>
              </a:rPr>
              <a:t>If two Tdocs are merged, </a:t>
            </a:r>
            <a:r>
              <a:rPr lang="en-GB" altLang="en-US" sz="1600" dirty="0">
                <a:highlight>
                  <a:srgbClr val="FF00FF"/>
                </a:highlight>
              </a:rPr>
              <a:t>e.g. xx1 and xx2, the status of xx2 shall be recorded as “merged in revision of xx1” (as the final tdoc# for the merged document is not known at the time of merge). </a:t>
            </a:r>
            <a:r>
              <a:rPr lang="en-US" altLang="en-US" sz="1600" dirty="0">
                <a:highlight>
                  <a:srgbClr val="FF00FF"/>
                </a:highlight>
              </a:rPr>
              <a:t>I</a:t>
            </a:r>
            <a:r>
              <a:rPr lang="en-US" sz="1600" dirty="0">
                <a:highlight>
                  <a:srgbClr val="FF00FF"/>
                </a:highlight>
              </a:rPr>
              <a:t>f the merged tdoc revision of xx1 is not agreed/approved, this anyway needs be allocated a tdoc# which will have the “Noted/not pursued” status</a:t>
            </a:r>
            <a:endParaRPr lang="en-GB" altLang="en-US" sz="1600" dirty="0">
              <a:highlight>
                <a:srgbClr val="FF00FF"/>
              </a:highlight>
            </a:endParaRPr>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0CF09BDD-0CDF-4A78-A85A-0BA1765942A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89BA574-EC2A-4C7E-8600-209244F650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73108</TotalTime>
  <Words>2644</Words>
  <Application>Microsoft Office PowerPoint</Application>
  <PresentationFormat>On-screen Show (4:3)</PresentationFormat>
  <Paragraphs>180</Paragraphs>
  <Slides>16</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Segoe UI</vt:lpstr>
      <vt:lpstr>Times New Roman</vt:lpstr>
      <vt:lpstr>Office Theme</vt:lpstr>
      <vt:lpstr>     SA5#133e  E-Meeting Process        </vt:lpstr>
      <vt:lpstr>Reading instructions</vt:lpstr>
      <vt:lpstr>General meeting info</vt:lpstr>
      <vt:lpstr>SA5  Timelines (1)</vt:lpstr>
      <vt:lpstr>OAM and CH Timelines (2)</vt:lpstr>
      <vt:lpstr>Process (1)</vt:lpstr>
      <vt:lpstr>Process (2)</vt:lpstr>
      <vt:lpstr>Process (3)</vt:lpstr>
      <vt:lpstr>Process (4)</vt:lpstr>
      <vt:lpstr>Process(5)</vt:lpstr>
      <vt:lpstr>Process (6)</vt:lpstr>
      <vt:lpstr>Process (7)</vt:lpstr>
      <vt:lpstr>Process (7)</vt:lpstr>
      <vt:lpstr>CH Process (1)</vt:lpstr>
      <vt:lpstr>OAM Process (1)</vt:lpstr>
      <vt:lpstr>OAM Process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1073</cp:revision>
  <dcterms:created xsi:type="dcterms:W3CDTF">2008-08-30T09:32:10Z</dcterms:created>
  <dcterms:modified xsi:type="dcterms:W3CDTF">2020-10-09T12:59:01Z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(3)0K2aSS620ls2pAX7RO4GixPZYl6WJuOGPh3FcjE2ln11jJjFAf5fmfAbW6EwPM+lQ0LSF5PS
pCl28gzpXjeMFiXY5wglfQK5jqaLHG0gAw5/xzZ/7x4GcyY0LX8+X2LlqDWit/G/OnO69P1v
r4ppLV90G/0CQpj1lNq++rtJs6M2aiGDofq/kTVrx6QZNC0MDh0LtKXchmmgd4bf3ESYWrqm
vQsftq8qSoCy66UCA9</vt:lpwstr>
  </property>
  <property fmtid="{D5CDD505-2E9C-101B-9397-08002B2CF9AE}" pid="4" name="_2015_ms_pID_7253431">
    <vt:lpwstr>qo4k6mv3p31uF4trszfluDOL9Aa0kH1KCgH7q2PQzETFfXFsGn2GRt
QPAVgpHHR9wTyDejtF0/YoT1f00SBhZ30FRs+TFs0P6d+Odgn66wQ2MN7eIzM8bTYgg5dyjT
LnRBNXE3ghlwJFMD38htj8yihYkIz3A8KVvYI/E/rxAOocUgutzWs7b/jzgg2C+Nezo33RHL
VCboVhqrQReXSDz+xFK2KqQijVFNJDXA6DuX</vt:lpwstr>
  </property>
  <property fmtid="{D5CDD505-2E9C-101B-9397-08002B2CF9AE}" pid="5" name="_2015_ms_pID_7253432">
    <vt:lpwstr>gg==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